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64A001-3F40-4E83-B572-886305F7E35E}" type="datetimeFigureOut">
              <a:rPr lang="en-US" smtClean="0"/>
              <a:t>14-Jun-22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DD2E0D-9013-4F65-850C-7F2C1E05753F}" type="slidenum">
              <a:rPr lang="en-US" smtClean="0"/>
              <a:t>‹#›</a:t>
            </a:fld>
            <a:endParaRPr lang="en-US"/>
          </a:p>
        </p:txBody>
      </p:sp>
    </p:spTree>
    <p:extLst>
      <p:ext uri="{BB962C8B-B14F-4D97-AF65-F5344CB8AC3E}">
        <p14:creationId xmlns:p14="http://schemas.microsoft.com/office/powerpoint/2010/main" val="124572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64A001-3F40-4E83-B572-886305F7E35E}" type="datetimeFigureOut">
              <a:rPr lang="en-US" smtClean="0"/>
              <a:t>14-Jun-22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DD2E0D-9013-4F65-850C-7F2C1E05753F}" type="slidenum">
              <a:rPr lang="en-US" smtClean="0"/>
              <a:t>‹#›</a:t>
            </a:fld>
            <a:endParaRPr lang="en-US"/>
          </a:p>
        </p:txBody>
      </p:sp>
    </p:spTree>
    <p:extLst>
      <p:ext uri="{BB962C8B-B14F-4D97-AF65-F5344CB8AC3E}">
        <p14:creationId xmlns:p14="http://schemas.microsoft.com/office/powerpoint/2010/main" val="3443927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64A001-3F40-4E83-B572-886305F7E35E}" type="datetimeFigureOut">
              <a:rPr lang="en-US" smtClean="0"/>
              <a:t>14-Jun-22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DD2E0D-9013-4F65-850C-7F2C1E05753F}" type="slidenum">
              <a:rPr lang="en-US" smtClean="0"/>
              <a:t>‹#›</a:t>
            </a:fld>
            <a:endParaRPr lang="en-US"/>
          </a:p>
        </p:txBody>
      </p:sp>
    </p:spTree>
    <p:extLst>
      <p:ext uri="{BB962C8B-B14F-4D97-AF65-F5344CB8AC3E}">
        <p14:creationId xmlns:p14="http://schemas.microsoft.com/office/powerpoint/2010/main" val="624787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64A001-3F40-4E83-B572-886305F7E35E}" type="datetimeFigureOut">
              <a:rPr lang="en-US" smtClean="0"/>
              <a:t>14-Jun-22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DD2E0D-9013-4F65-850C-7F2C1E05753F}" type="slidenum">
              <a:rPr lang="en-US" smtClean="0"/>
              <a:t>‹#›</a:t>
            </a:fld>
            <a:endParaRPr lang="en-US"/>
          </a:p>
        </p:txBody>
      </p:sp>
    </p:spTree>
    <p:extLst>
      <p:ext uri="{BB962C8B-B14F-4D97-AF65-F5344CB8AC3E}">
        <p14:creationId xmlns:p14="http://schemas.microsoft.com/office/powerpoint/2010/main" val="3720243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F64A001-3F40-4E83-B572-886305F7E35E}" type="datetimeFigureOut">
              <a:rPr lang="en-US" smtClean="0"/>
              <a:t>14-Jun-22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DD2E0D-9013-4F65-850C-7F2C1E05753F}" type="slidenum">
              <a:rPr lang="en-US" smtClean="0"/>
              <a:t>‹#›</a:t>
            </a:fld>
            <a:endParaRPr lang="en-US"/>
          </a:p>
        </p:txBody>
      </p:sp>
    </p:spTree>
    <p:extLst>
      <p:ext uri="{BB962C8B-B14F-4D97-AF65-F5344CB8AC3E}">
        <p14:creationId xmlns:p14="http://schemas.microsoft.com/office/powerpoint/2010/main" val="2869205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64A001-3F40-4E83-B572-886305F7E35E}" type="datetimeFigureOut">
              <a:rPr lang="en-US" smtClean="0"/>
              <a:t>14-Jun-22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DD2E0D-9013-4F65-850C-7F2C1E05753F}" type="slidenum">
              <a:rPr lang="en-US" smtClean="0"/>
              <a:t>‹#›</a:t>
            </a:fld>
            <a:endParaRPr lang="en-US"/>
          </a:p>
        </p:txBody>
      </p:sp>
    </p:spTree>
    <p:extLst>
      <p:ext uri="{BB962C8B-B14F-4D97-AF65-F5344CB8AC3E}">
        <p14:creationId xmlns:p14="http://schemas.microsoft.com/office/powerpoint/2010/main" val="3945777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64A001-3F40-4E83-B572-886305F7E35E}" type="datetimeFigureOut">
              <a:rPr lang="en-US" smtClean="0"/>
              <a:t>14-Jun-22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DD2E0D-9013-4F65-850C-7F2C1E05753F}" type="slidenum">
              <a:rPr lang="en-US" smtClean="0"/>
              <a:t>‹#›</a:t>
            </a:fld>
            <a:endParaRPr lang="en-US"/>
          </a:p>
        </p:txBody>
      </p:sp>
    </p:spTree>
    <p:extLst>
      <p:ext uri="{BB962C8B-B14F-4D97-AF65-F5344CB8AC3E}">
        <p14:creationId xmlns:p14="http://schemas.microsoft.com/office/powerpoint/2010/main" val="2858568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64A001-3F40-4E83-B572-886305F7E35E}" type="datetimeFigureOut">
              <a:rPr lang="en-US" smtClean="0"/>
              <a:t>14-Jun-22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DD2E0D-9013-4F65-850C-7F2C1E05753F}" type="slidenum">
              <a:rPr lang="en-US" smtClean="0"/>
              <a:t>‹#›</a:t>
            </a:fld>
            <a:endParaRPr lang="en-US"/>
          </a:p>
        </p:txBody>
      </p:sp>
    </p:spTree>
    <p:extLst>
      <p:ext uri="{BB962C8B-B14F-4D97-AF65-F5344CB8AC3E}">
        <p14:creationId xmlns:p14="http://schemas.microsoft.com/office/powerpoint/2010/main" val="3768599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64A001-3F40-4E83-B572-886305F7E35E}" type="datetimeFigureOut">
              <a:rPr lang="en-US" smtClean="0"/>
              <a:t>14-Jun-22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DD2E0D-9013-4F65-850C-7F2C1E05753F}" type="slidenum">
              <a:rPr lang="en-US" smtClean="0"/>
              <a:t>‹#›</a:t>
            </a:fld>
            <a:endParaRPr lang="en-US"/>
          </a:p>
        </p:txBody>
      </p:sp>
    </p:spTree>
    <p:extLst>
      <p:ext uri="{BB962C8B-B14F-4D97-AF65-F5344CB8AC3E}">
        <p14:creationId xmlns:p14="http://schemas.microsoft.com/office/powerpoint/2010/main" val="271087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F64A001-3F40-4E83-B572-886305F7E35E}" type="datetimeFigureOut">
              <a:rPr lang="en-US" smtClean="0"/>
              <a:t>14-Jun-22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DD2E0D-9013-4F65-850C-7F2C1E05753F}" type="slidenum">
              <a:rPr lang="en-US" smtClean="0"/>
              <a:t>‹#›</a:t>
            </a:fld>
            <a:endParaRPr lang="en-US"/>
          </a:p>
        </p:txBody>
      </p:sp>
    </p:spTree>
    <p:extLst>
      <p:ext uri="{BB962C8B-B14F-4D97-AF65-F5344CB8AC3E}">
        <p14:creationId xmlns:p14="http://schemas.microsoft.com/office/powerpoint/2010/main" val="1374173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F64A001-3F40-4E83-B572-886305F7E35E}" type="datetimeFigureOut">
              <a:rPr lang="en-US" smtClean="0"/>
              <a:t>14-Jun-22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DD2E0D-9013-4F65-850C-7F2C1E05753F}" type="slidenum">
              <a:rPr lang="en-US" smtClean="0"/>
              <a:t>‹#›</a:t>
            </a:fld>
            <a:endParaRPr lang="en-US"/>
          </a:p>
        </p:txBody>
      </p:sp>
    </p:spTree>
    <p:extLst>
      <p:ext uri="{BB962C8B-B14F-4D97-AF65-F5344CB8AC3E}">
        <p14:creationId xmlns:p14="http://schemas.microsoft.com/office/powerpoint/2010/main" val="945461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64A001-3F40-4E83-B572-886305F7E35E}" type="datetimeFigureOut">
              <a:rPr lang="en-US" smtClean="0"/>
              <a:t>14-Jun-22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DD2E0D-9013-4F65-850C-7F2C1E05753F}" type="slidenum">
              <a:rPr lang="en-US" smtClean="0"/>
              <a:t>‹#›</a:t>
            </a:fld>
            <a:endParaRPr lang="en-US"/>
          </a:p>
        </p:txBody>
      </p:sp>
    </p:spTree>
    <p:extLst>
      <p:ext uri="{BB962C8B-B14F-4D97-AF65-F5344CB8AC3E}">
        <p14:creationId xmlns:p14="http://schemas.microsoft.com/office/powerpoint/2010/main" val="1194464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1524000" y="1967345"/>
            <a:ext cx="9144000" cy="3740728"/>
          </a:xfrm>
        </p:spPr>
        <p:txBody>
          <a:bodyPr>
            <a:normAutofit/>
          </a:bodyPr>
          <a:lstStyle/>
          <a:p>
            <a:r>
              <a:rPr lang="en-US" sz="3200" b="1" dirty="0" smtClean="0">
                <a:solidFill>
                  <a:srgbClr val="002060"/>
                </a:solidFill>
                <a:effectLst>
                  <a:outerShdw blurRad="38100" dist="38100" dir="2700000" algn="tl">
                    <a:srgbClr val="000000">
                      <a:alpha val="43137"/>
                    </a:srgbClr>
                  </a:outerShdw>
                </a:effectLst>
              </a:rPr>
              <a:t>INTERNATIONAL AVIATION CONFERENCE –</a:t>
            </a:r>
            <a:br>
              <a:rPr lang="en-US" sz="3200" b="1" dirty="0" smtClean="0">
                <a:solidFill>
                  <a:srgbClr val="002060"/>
                </a:solidFill>
                <a:effectLst>
                  <a:outerShdw blurRad="38100" dist="38100" dir="2700000" algn="tl">
                    <a:srgbClr val="000000">
                      <a:alpha val="43137"/>
                    </a:srgbClr>
                  </a:outerShdw>
                </a:effectLst>
              </a:rPr>
            </a:br>
            <a:r>
              <a:rPr lang="en-US" sz="3200" b="1" dirty="0" smtClean="0">
                <a:solidFill>
                  <a:srgbClr val="002060"/>
                </a:solidFill>
                <a:effectLst>
                  <a:outerShdw blurRad="38100" dist="38100" dir="2700000" algn="tl">
                    <a:srgbClr val="000000">
                      <a:alpha val="43137"/>
                    </a:srgbClr>
                  </a:outerShdw>
                </a:effectLst>
              </a:rPr>
              <a:t>14 June 2022 – Nicosia – CYPRUS</a:t>
            </a:r>
            <a:br>
              <a:rPr lang="en-US" sz="3200" b="1" dirty="0" smtClean="0">
                <a:solidFill>
                  <a:srgbClr val="002060"/>
                </a:solidFill>
                <a:effectLst>
                  <a:outerShdw blurRad="38100" dist="38100" dir="2700000" algn="tl">
                    <a:srgbClr val="000000">
                      <a:alpha val="43137"/>
                    </a:srgbClr>
                  </a:outerShdw>
                </a:effectLst>
              </a:rPr>
            </a:br>
            <a:r>
              <a:rPr lang="en-US" sz="3200" dirty="0" smtClean="0"/>
              <a:t/>
            </a:r>
            <a:br>
              <a:rPr lang="en-US" sz="3200" dirty="0" smtClean="0"/>
            </a:br>
            <a:r>
              <a:rPr lang="en-US" sz="3200" b="1" i="1" dirty="0" smtClean="0">
                <a:solidFill>
                  <a:srgbClr val="0070C0"/>
                </a:solidFill>
                <a:effectLst>
                  <a:outerShdw blurRad="38100" dist="38100" dir="2700000" algn="tl">
                    <a:srgbClr val="000000">
                      <a:alpha val="43137"/>
                    </a:srgbClr>
                  </a:outerShdw>
                </a:effectLst>
              </a:rPr>
              <a:t>THE IMPACT OF COVID 19 ON AIR TRANSPORT / LESSONS LEARNED / PREPARING FOR FUTURE CRISES</a:t>
            </a:r>
            <a:br>
              <a:rPr lang="en-US" sz="3200" b="1" i="1" dirty="0" smtClean="0">
                <a:solidFill>
                  <a:srgbClr val="0070C0"/>
                </a:solidFill>
                <a:effectLst>
                  <a:outerShdw blurRad="38100" dist="38100" dir="2700000" algn="tl">
                    <a:srgbClr val="000000">
                      <a:alpha val="43137"/>
                    </a:srgbClr>
                  </a:outerShdw>
                </a:effectLst>
              </a:rPr>
            </a:br>
            <a:r>
              <a:rPr lang="en-US" sz="3200" dirty="0"/>
              <a:t/>
            </a:r>
            <a:br>
              <a:rPr lang="en-US" sz="3200" dirty="0"/>
            </a:br>
            <a:r>
              <a:rPr lang="en-US" sz="3200" b="1" dirty="0" smtClean="0">
                <a:solidFill>
                  <a:srgbClr val="C00000"/>
                </a:solidFill>
                <a:effectLst>
                  <a:outerShdw blurRad="38100" dist="38100" dir="2700000" algn="tl">
                    <a:srgbClr val="000000">
                      <a:alpha val="43137"/>
                    </a:srgbClr>
                  </a:outerShdw>
                </a:effectLst>
              </a:rPr>
              <a:t>PANEL </a:t>
            </a:r>
            <a:r>
              <a:rPr lang="en-US" sz="3200" b="1" dirty="0" smtClean="0">
                <a:solidFill>
                  <a:srgbClr val="C00000"/>
                </a:solidFill>
                <a:effectLst>
                  <a:outerShdw blurRad="38100" dist="38100" dir="2700000" algn="tl">
                    <a:srgbClr val="000000">
                      <a:alpha val="43137"/>
                    </a:srgbClr>
                  </a:outerShdw>
                </a:effectLst>
              </a:rPr>
              <a:t>DISCUSSION - QUESTIONS</a:t>
            </a:r>
            <a:endParaRPr lang="en-US" sz="3200" b="1" dirty="0">
              <a:solidFill>
                <a:srgbClr val="C00000"/>
              </a:solidFill>
              <a:effectLst>
                <a:outerShdw blurRad="38100" dist="38100" dir="2700000" algn="tl">
                  <a:srgbClr val="000000">
                    <a:alpha val="43137"/>
                  </a:srgbClr>
                </a:outerShdw>
              </a:effectLst>
            </a:endParaRPr>
          </a:p>
        </p:txBody>
      </p:sp>
      <p:pic>
        <p:nvPicPr>
          <p:cNvPr id="9" name="Picture 8" descr="flight-safety-logo"/>
          <p:cNvPicPr/>
          <p:nvPr/>
        </p:nvPicPr>
        <p:blipFill>
          <a:blip r:embed="rId2">
            <a:extLst>
              <a:ext uri="{28A0092B-C50C-407E-A947-70E740481C1C}">
                <a14:useLocalDpi xmlns:a14="http://schemas.microsoft.com/office/drawing/2010/main" val="0"/>
              </a:ext>
            </a:extLst>
          </a:blip>
          <a:srcRect/>
          <a:stretch>
            <a:fillRect/>
          </a:stretch>
        </p:blipFill>
        <p:spPr bwMode="auto">
          <a:xfrm>
            <a:off x="1111250" y="695730"/>
            <a:ext cx="2601768" cy="1031470"/>
          </a:xfrm>
          <a:prstGeom prst="rect">
            <a:avLst/>
          </a:prstGeom>
          <a:noFill/>
          <a:ln>
            <a:noFill/>
          </a:ln>
        </p:spPr>
      </p:pic>
      <p:pic>
        <p:nvPicPr>
          <p:cNvPr id="10" name="Picture 9" descr="logo eateo email"/>
          <p:cNvPicPr/>
          <p:nvPr/>
        </p:nvPicPr>
        <p:blipFill>
          <a:blip r:embed="rId3">
            <a:extLst>
              <a:ext uri="{28A0092B-C50C-407E-A947-70E740481C1C}">
                <a14:useLocalDpi xmlns:a14="http://schemas.microsoft.com/office/drawing/2010/main" val="0"/>
              </a:ext>
            </a:extLst>
          </a:blip>
          <a:srcRect/>
          <a:stretch>
            <a:fillRect/>
          </a:stretch>
        </p:blipFill>
        <p:spPr bwMode="auto">
          <a:xfrm>
            <a:off x="7629236" y="695730"/>
            <a:ext cx="2835565" cy="1099128"/>
          </a:xfrm>
          <a:prstGeom prst="rect">
            <a:avLst/>
          </a:prstGeom>
          <a:noFill/>
          <a:ln>
            <a:noFill/>
          </a:ln>
        </p:spPr>
      </p:pic>
    </p:spTree>
    <p:extLst>
      <p:ext uri="{BB962C8B-B14F-4D97-AF65-F5344CB8AC3E}">
        <p14:creationId xmlns:p14="http://schemas.microsoft.com/office/powerpoint/2010/main" val="2345806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1468582" y="1242148"/>
            <a:ext cx="9144000" cy="4604469"/>
          </a:xfrm>
        </p:spPr>
        <p:txBody>
          <a:bodyPr>
            <a:noAutofit/>
          </a:bodyPr>
          <a:lstStyle/>
          <a:p>
            <a:r>
              <a:rPr lang="en-US" sz="3200" b="1" dirty="0" smtClean="0">
                <a:solidFill>
                  <a:srgbClr val="C00000"/>
                </a:solidFill>
                <a:effectLst>
                  <a:outerShdw blurRad="38100" dist="38100" dir="2700000" algn="tl">
                    <a:srgbClr val="000000">
                      <a:alpha val="43137"/>
                    </a:srgbClr>
                  </a:outerShdw>
                </a:effectLst>
              </a:rPr>
              <a:t>PANEL DISCUSSION</a:t>
            </a:r>
            <a:br>
              <a:rPr lang="en-US" sz="3200" b="1" dirty="0" smtClean="0">
                <a:solidFill>
                  <a:srgbClr val="C00000"/>
                </a:solidFill>
                <a:effectLst>
                  <a:outerShdw blurRad="38100" dist="38100" dir="2700000" algn="tl">
                    <a:srgbClr val="000000">
                      <a:alpha val="43137"/>
                    </a:srgbClr>
                  </a:outerShdw>
                </a:effectLst>
              </a:rPr>
            </a:br>
            <a:r>
              <a:rPr lang="en-US" sz="3200" b="1" dirty="0" smtClean="0">
                <a:solidFill>
                  <a:srgbClr val="002060"/>
                </a:solidFill>
              </a:rPr>
              <a:t/>
            </a:r>
            <a:br>
              <a:rPr lang="en-US" sz="3200" b="1" dirty="0" smtClean="0">
                <a:solidFill>
                  <a:srgbClr val="002060"/>
                </a:solidFill>
              </a:rPr>
            </a:br>
            <a:r>
              <a:rPr lang="en-US" sz="3200" b="1" dirty="0" smtClean="0">
                <a:solidFill>
                  <a:srgbClr val="002060"/>
                </a:solidFill>
              </a:rPr>
              <a:t>CO-ORDINATOR </a:t>
            </a:r>
            <a:br>
              <a:rPr lang="en-US" sz="3200" b="1" dirty="0" smtClean="0">
                <a:solidFill>
                  <a:srgbClr val="002060"/>
                </a:solidFill>
              </a:rPr>
            </a:br>
            <a:r>
              <a:rPr lang="en-US" sz="3200" b="1" dirty="0" smtClean="0">
                <a:solidFill>
                  <a:srgbClr val="002060"/>
                </a:solidFill>
                <a:effectLst>
                  <a:outerShdw blurRad="38100" dist="38100" dir="2700000" algn="tl">
                    <a:srgbClr val="000000">
                      <a:alpha val="43137"/>
                    </a:srgbClr>
                  </a:outerShdw>
                </a:effectLst>
              </a:rPr>
              <a:t>Nicolas Lyrakides – FSF-MED</a:t>
            </a:r>
            <a:br>
              <a:rPr lang="en-US" sz="3200" b="1" dirty="0" smtClean="0">
                <a:solidFill>
                  <a:srgbClr val="002060"/>
                </a:solidFill>
                <a:effectLst>
                  <a:outerShdw blurRad="38100" dist="38100" dir="2700000" algn="tl">
                    <a:srgbClr val="000000">
                      <a:alpha val="43137"/>
                    </a:srgbClr>
                  </a:outerShdw>
                </a:effectLst>
              </a:rPr>
            </a:br>
            <a:r>
              <a:rPr lang="en-US" sz="3200" b="1" dirty="0" smtClean="0">
                <a:solidFill>
                  <a:srgbClr val="002060"/>
                </a:solidFill>
              </a:rPr>
              <a:t/>
            </a:r>
            <a:br>
              <a:rPr lang="en-US" sz="3200" b="1" dirty="0" smtClean="0">
                <a:solidFill>
                  <a:srgbClr val="002060"/>
                </a:solidFill>
              </a:rPr>
            </a:br>
            <a:r>
              <a:rPr lang="en-US" sz="3200" b="1" dirty="0" smtClean="0">
                <a:solidFill>
                  <a:srgbClr val="002060"/>
                </a:solidFill>
              </a:rPr>
              <a:t>PANELISTS     </a:t>
            </a:r>
            <a:br>
              <a:rPr lang="en-US" sz="3200" b="1" dirty="0" smtClean="0">
                <a:solidFill>
                  <a:srgbClr val="002060"/>
                </a:solidFill>
              </a:rPr>
            </a:br>
            <a:r>
              <a:rPr lang="en-US" sz="3200" b="1" dirty="0" smtClean="0">
                <a:solidFill>
                  <a:srgbClr val="002060"/>
                </a:solidFill>
              </a:rPr>
              <a:t>•</a:t>
            </a:r>
            <a:r>
              <a:rPr lang="en-US" sz="3200" b="1" dirty="0" err="1" smtClean="0">
                <a:solidFill>
                  <a:srgbClr val="002060"/>
                </a:solidFill>
                <a:effectLst>
                  <a:outerShdw blurRad="38100" dist="38100" dir="2700000" algn="tl">
                    <a:srgbClr val="000000">
                      <a:alpha val="43137"/>
                    </a:srgbClr>
                  </a:outerShdw>
                </a:effectLst>
              </a:rPr>
              <a:t>Kobi</a:t>
            </a:r>
            <a:r>
              <a:rPr lang="en-US" sz="3200" b="1" dirty="0" smtClean="0">
                <a:solidFill>
                  <a:srgbClr val="002060"/>
                </a:solidFill>
                <a:effectLst>
                  <a:outerShdw blurRad="38100" dist="38100" dir="2700000" algn="tl">
                    <a:srgbClr val="000000">
                      <a:alpha val="43137"/>
                    </a:srgbClr>
                  </a:outerShdw>
                </a:effectLst>
              </a:rPr>
              <a:t> </a:t>
            </a:r>
            <a:r>
              <a:rPr lang="en-US" sz="3200" b="1" dirty="0" err="1" smtClean="0">
                <a:solidFill>
                  <a:srgbClr val="002060"/>
                </a:solidFill>
                <a:effectLst>
                  <a:outerShdw blurRad="38100" dist="38100" dir="2700000" algn="tl">
                    <a:srgbClr val="000000">
                      <a:alpha val="43137"/>
                    </a:srgbClr>
                  </a:outerShdw>
                </a:effectLst>
              </a:rPr>
              <a:t>Jussman</a:t>
            </a:r>
            <a:r>
              <a:rPr lang="en-US" sz="3200" b="1" dirty="0" smtClean="0">
                <a:solidFill>
                  <a:srgbClr val="002060"/>
                </a:solidFill>
                <a:effectLst>
                  <a:outerShdw blurRad="38100" dist="38100" dir="2700000" algn="tl">
                    <a:srgbClr val="000000">
                      <a:alpha val="43137"/>
                    </a:srgbClr>
                  </a:outerShdw>
                </a:effectLst>
              </a:rPr>
              <a:t> - IATA, </a:t>
            </a:r>
            <a:br>
              <a:rPr lang="en-US" sz="3200" b="1" dirty="0" smtClean="0">
                <a:solidFill>
                  <a:srgbClr val="002060"/>
                </a:solidFill>
                <a:effectLst>
                  <a:outerShdw blurRad="38100" dist="38100" dir="2700000" algn="tl">
                    <a:srgbClr val="000000">
                      <a:alpha val="43137"/>
                    </a:srgbClr>
                  </a:outerShdw>
                </a:effectLst>
              </a:rPr>
            </a:br>
            <a:r>
              <a:rPr lang="en-US" sz="3200" b="1" dirty="0">
                <a:solidFill>
                  <a:srgbClr val="002060"/>
                </a:solidFill>
                <a:effectLst>
                  <a:outerShdw blurRad="38100" dist="38100" dir="2700000" algn="tl">
                    <a:srgbClr val="000000">
                      <a:alpha val="43137"/>
                    </a:srgbClr>
                  </a:outerShdw>
                </a:effectLst>
              </a:rPr>
              <a:t>•Paula de Almeida and Eric </a:t>
            </a:r>
            <a:r>
              <a:rPr lang="en-US" sz="3200" b="1" dirty="0" err="1">
                <a:solidFill>
                  <a:srgbClr val="002060"/>
                </a:solidFill>
                <a:effectLst>
                  <a:outerShdw blurRad="38100" dist="38100" dir="2700000" algn="tl">
                    <a:srgbClr val="000000">
                      <a:alpha val="43137"/>
                    </a:srgbClr>
                  </a:outerShdw>
                </a:effectLst>
              </a:rPr>
              <a:t>Schoonderwoerd</a:t>
            </a:r>
            <a:r>
              <a:rPr lang="en-US" sz="3200" b="1" dirty="0">
                <a:solidFill>
                  <a:srgbClr val="002060"/>
                </a:solidFill>
                <a:effectLst>
                  <a:outerShdw blurRad="38100" dist="38100" dir="2700000" algn="tl">
                    <a:srgbClr val="000000">
                      <a:alpha val="43137"/>
                    </a:srgbClr>
                  </a:outerShdw>
                </a:effectLst>
              </a:rPr>
              <a:t> – JAA </a:t>
            </a:r>
            <a:r>
              <a:rPr lang="en-US" sz="3200" b="1" dirty="0" smtClean="0">
                <a:solidFill>
                  <a:srgbClr val="002060"/>
                </a:solidFill>
                <a:effectLst>
                  <a:outerShdw blurRad="38100" dist="38100" dir="2700000" algn="tl">
                    <a:srgbClr val="000000">
                      <a:alpha val="43137"/>
                    </a:srgbClr>
                  </a:outerShdw>
                </a:effectLst>
              </a:rPr>
              <a:t>TO</a:t>
            </a:r>
            <a:r>
              <a:rPr lang="en-US" sz="3200" b="1" smtClean="0">
                <a:solidFill>
                  <a:srgbClr val="002060"/>
                </a:solidFill>
                <a:effectLst>
                  <a:outerShdw blurRad="38100" dist="38100" dir="2700000" algn="tl">
                    <a:srgbClr val="000000">
                      <a:alpha val="43137"/>
                    </a:srgbClr>
                  </a:outerShdw>
                </a:effectLst>
              </a:rPr>
              <a:t/>
            </a:r>
            <a:br>
              <a:rPr lang="en-US" sz="3200" b="1" smtClean="0">
                <a:solidFill>
                  <a:srgbClr val="002060"/>
                </a:solidFill>
                <a:effectLst>
                  <a:outerShdw blurRad="38100" dist="38100" dir="2700000" algn="tl">
                    <a:srgbClr val="000000">
                      <a:alpha val="43137"/>
                    </a:srgbClr>
                  </a:outerShdw>
                </a:effectLst>
              </a:rPr>
            </a:br>
            <a:r>
              <a:rPr lang="en-US" sz="3200" b="1" smtClean="0">
                <a:solidFill>
                  <a:srgbClr val="002060"/>
                </a:solidFill>
                <a:effectLst>
                  <a:outerShdw blurRad="38100" dist="38100" dir="2700000" algn="tl">
                    <a:srgbClr val="000000">
                      <a:alpha val="43137"/>
                    </a:srgbClr>
                  </a:outerShdw>
                </a:effectLst>
              </a:rPr>
              <a:t>•</a:t>
            </a:r>
            <a:r>
              <a:rPr lang="en-US" sz="3200" b="1" dirty="0" err="1">
                <a:solidFill>
                  <a:srgbClr val="002060"/>
                </a:solidFill>
                <a:effectLst>
                  <a:outerShdw blurRad="38100" dist="38100" dir="2700000" algn="tl">
                    <a:srgbClr val="000000">
                      <a:alpha val="43137"/>
                    </a:srgbClr>
                  </a:outerShdw>
                </a:effectLst>
              </a:rPr>
              <a:t>Dr</a:t>
            </a:r>
            <a:r>
              <a:rPr lang="en-US" sz="3200" b="1" dirty="0">
                <a:solidFill>
                  <a:srgbClr val="002060"/>
                </a:solidFill>
                <a:effectLst>
                  <a:outerShdw blurRad="38100" dist="38100" dir="2700000" algn="tl">
                    <a:srgbClr val="000000">
                      <a:alpha val="43137"/>
                    </a:srgbClr>
                  </a:outerShdw>
                </a:effectLst>
              </a:rPr>
              <a:t> </a:t>
            </a:r>
            <a:r>
              <a:rPr lang="en-US" sz="3200" b="1" dirty="0" err="1">
                <a:solidFill>
                  <a:srgbClr val="002060"/>
                </a:solidFill>
                <a:effectLst>
                  <a:outerShdw blurRad="38100" dist="38100" dir="2700000" algn="tl">
                    <a:srgbClr val="000000">
                      <a:alpha val="43137"/>
                    </a:srgbClr>
                  </a:outerShdw>
                </a:effectLst>
              </a:rPr>
              <a:t>Tassos</a:t>
            </a:r>
            <a:r>
              <a:rPr lang="en-US" sz="3200" b="1" dirty="0">
                <a:solidFill>
                  <a:srgbClr val="002060"/>
                </a:solidFill>
                <a:effectLst>
                  <a:outerShdw blurRad="38100" dist="38100" dir="2700000" algn="tl">
                    <a:srgbClr val="000000">
                      <a:alpha val="43137"/>
                    </a:srgbClr>
                  </a:outerShdw>
                </a:effectLst>
              </a:rPr>
              <a:t> </a:t>
            </a:r>
            <a:r>
              <a:rPr lang="en-US" sz="3200" b="1" dirty="0" err="1">
                <a:solidFill>
                  <a:srgbClr val="002060"/>
                </a:solidFill>
                <a:effectLst>
                  <a:outerShdw blurRad="38100" dist="38100" dir="2700000" algn="tl">
                    <a:srgbClr val="000000">
                      <a:alpha val="43137"/>
                    </a:srgbClr>
                  </a:outerShdw>
                </a:effectLst>
              </a:rPr>
              <a:t>Plioutsias</a:t>
            </a:r>
            <a:r>
              <a:rPr lang="en-US" sz="3200" b="1" dirty="0">
                <a:solidFill>
                  <a:srgbClr val="002060"/>
                </a:solidFill>
                <a:effectLst>
                  <a:outerShdw blurRad="38100" dist="38100" dir="2700000" algn="tl">
                    <a:srgbClr val="000000">
                      <a:alpha val="43137"/>
                    </a:srgbClr>
                  </a:outerShdw>
                </a:effectLst>
              </a:rPr>
              <a:t> - Coventry University</a:t>
            </a:r>
            <a:r>
              <a:rPr lang="en-US" sz="3200" b="1" dirty="0" smtClean="0">
                <a:solidFill>
                  <a:srgbClr val="002060"/>
                </a:solidFill>
                <a:effectLst>
                  <a:outerShdw blurRad="38100" dist="38100" dir="2700000" algn="tl">
                    <a:srgbClr val="000000">
                      <a:alpha val="43137"/>
                    </a:srgbClr>
                  </a:outerShdw>
                </a:effectLst>
              </a:rPr>
              <a:t/>
            </a:r>
            <a:br>
              <a:rPr lang="en-US" sz="3200" b="1" dirty="0" smtClean="0">
                <a:solidFill>
                  <a:srgbClr val="002060"/>
                </a:solidFill>
                <a:effectLst>
                  <a:outerShdw blurRad="38100" dist="38100" dir="2700000" algn="tl">
                    <a:srgbClr val="000000">
                      <a:alpha val="43137"/>
                    </a:srgbClr>
                  </a:outerShdw>
                </a:effectLst>
              </a:rPr>
            </a:br>
            <a:endParaRPr lang="en-US" sz="3200" b="1" dirty="0">
              <a:solidFill>
                <a:srgbClr val="002060"/>
              </a:solidFill>
              <a:effectLst>
                <a:outerShdw blurRad="38100" dist="38100" dir="2700000" algn="tl">
                  <a:srgbClr val="000000">
                    <a:alpha val="43137"/>
                  </a:srgbClr>
                </a:outerShdw>
              </a:effectLst>
            </a:endParaRPr>
          </a:p>
        </p:txBody>
      </p:sp>
      <p:pic>
        <p:nvPicPr>
          <p:cNvPr id="9" name="Picture 8" descr="flight-safety-logo"/>
          <p:cNvPicPr/>
          <p:nvPr/>
        </p:nvPicPr>
        <p:blipFill>
          <a:blip r:embed="rId2">
            <a:extLst>
              <a:ext uri="{28A0092B-C50C-407E-A947-70E740481C1C}">
                <a14:useLocalDpi xmlns:a14="http://schemas.microsoft.com/office/drawing/2010/main" val="0"/>
              </a:ext>
            </a:extLst>
          </a:blip>
          <a:srcRect/>
          <a:stretch>
            <a:fillRect/>
          </a:stretch>
        </p:blipFill>
        <p:spPr bwMode="auto">
          <a:xfrm>
            <a:off x="501650" y="209955"/>
            <a:ext cx="2044700" cy="830580"/>
          </a:xfrm>
          <a:prstGeom prst="rect">
            <a:avLst/>
          </a:prstGeom>
          <a:noFill/>
          <a:ln>
            <a:noFill/>
          </a:ln>
        </p:spPr>
      </p:pic>
      <p:pic>
        <p:nvPicPr>
          <p:cNvPr id="10" name="Picture 9" descr="logo eateo email"/>
          <p:cNvPicPr/>
          <p:nvPr/>
        </p:nvPicPr>
        <p:blipFill>
          <a:blip r:embed="rId3">
            <a:extLst>
              <a:ext uri="{28A0092B-C50C-407E-A947-70E740481C1C}">
                <a14:useLocalDpi xmlns:a14="http://schemas.microsoft.com/office/drawing/2010/main" val="0"/>
              </a:ext>
            </a:extLst>
          </a:blip>
          <a:srcRect/>
          <a:stretch>
            <a:fillRect/>
          </a:stretch>
        </p:blipFill>
        <p:spPr bwMode="auto">
          <a:xfrm>
            <a:off x="9324398" y="270598"/>
            <a:ext cx="2317750" cy="971550"/>
          </a:xfrm>
          <a:prstGeom prst="rect">
            <a:avLst/>
          </a:prstGeom>
          <a:noFill/>
          <a:ln>
            <a:noFill/>
          </a:ln>
        </p:spPr>
      </p:pic>
    </p:spTree>
    <p:extLst>
      <p:ext uri="{BB962C8B-B14F-4D97-AF65-F5344CB8AC3E}">
        <p14:creationId xmlns:p14="http://schemas.microsoft.com/office/powerpoint/2010/main" val="3444834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1459345" y="1242148"/>
            <a:ext cx="9144000" cy="4978399"/>
          </a:xfrm>
        </p:spPr>
        <p:txBody>
          <a:bodyPr>
            <a:noAutofit/>
          </a:bodyPr>
          <a:lstStyle/>
          <a:p>
            <a:r>
              <a:rPr lang="en-US" sz="3200" b="1" dirty="0" smtClean="0">
                <a:solidFill>
                  <a:srgbClr val="C00000"/>
                </a:solidFill>
                <a:effectLst>
                  <a:outerShdw blurRad="38100" dist="38100" dir="2700000" algn="tl">
                    <a:srgbClr val="000000">
                      <a:alpha val="43137"/>
                    </a:srgbClr>
                  </a:outerShdw>
                </a:effectLst>
              </a:rPr>
              <a:t>../..PANEL DISCUSSION</a:t>
            </a:r>
            <a:br>
              <a:rPr lang="en-US" sz="3200" b="1" dirty="0" smtClean="0">
                <a:solidFill>
                  <a:srgbClr val="C00000"/>
                </a:solidFill>
                <a:effectLst>
                  <a:outerShdw blurRad="38100" dist="38100" dir="2700000" algn="tl">
                    <a:srgbClr val="000000">
                      <a:alpha val="43137"/>
                    </a:srgbClr>
                  </a:outerShdw>
                </a:effectLst>
              </a:rPr>
            </a:br>
            <a:r>
              <a:rPr lang="en-US" sz="3200" b="1" dirty="0" smtClean="0">
                <a:solidFill>
                  <a:srgbClr val="002060"/>
                </a:solidFill>
              </a:rPr>
              <a:t/>
            </a:r>
            <a:br>
              <a:rPr lang="en-US" sz="3200" b="1" dirty="0" smtClean="0">
                <a:solidFill>
                  <a:srgbClr val="002060"/>
                </a:solidFill>
              </a:rPr>
            </a:br>
            <a:r>
              <a:rPr lang="en-US" sz="3200" b="1" dirty="0" smtClean="0">
                <a:solidFill>
                  <a:srgbClr val="002060"/>
                </a:solidFill>
              </a:rPr>
              <a:t>The COVID19 pandemic led to tremendous loss of revenues for airlines .</a:t>
            </a:r>
            <a:br>
              <a:rPr lang="en-US" sz="3200" b="1" dirty="0" smtClean="0">
                <a:solidFill>
                  <a:srgbClr val="002060"/>
                </a:solidFill>
              </a:rPr>
            </a:br>
            <a:r>
              <a:rPr lang="en-US" sz="3200" b="1" dirty="0" smtClean="0">
                <a:solidFill>
                  <a:srgbClr val="002060"/>
                </a:solidFill>
              </a:rPr>
              <a:t/>
            </a:r>
            <a:br>
              <a:rPr lang="en-US" sz="3200" b="1" dirty="0" smtClean="0">
                <a:solidFill>
                  <a:srgbClr val="002060"/>
                </a:solidFill>
              </a:rPr>
            </a:br>
            <a:r>
              <a:rPr lang="en-US" sz="3200" b="1" dirty="0" smtClean="0">
                <a:solidFill>
                  <a:srgbClr val="002060"/>
                </a:solidFill>
              </a:rPr>
              <a:t/>
            </a:r>
            <a:br>
              <a:rPr lang="en-US" sz="3200" b="1" dirty="0" smtClean="0">
                <a:solidFill>
                  <a:srgbClr val="002060"/>
                </a:solidFill>
              </a:rPr>
            </a:br>
            <a:r>
              <a:rPr lang="en-US" sz="3200" b="1" dirty="0" smtClean="0">
                <a:solidFill>
                  <a:srgbClr val="C00000"/>
                </a:solidFill>
                <a:effectLst>
                  <a:outerShdw blurRad="38100" dist="38100" dir="2700000" algn="tl">
                    <a:srgbClr val="000000">
                      <a:alpha val="43137"/>
                    </a:srgbClr>
                  </a:outerShdw>
                </a:effectLst>
              </a:rPr>
              <a:t>Question 1: What should be the role of States in supporting air transport stakeholders in times of severe crises like the one of COVID 19 ?</a:t>
            </a:r>
            <a:br>
              <a:rPr lang="en-US" sz="3200" b="1" dirty="0" smtClean="0">
                <a:solidFill>
                  <a:srgbClr val="C00000"/>
                </a:solidFill>
                <a:effectLst>
                  <a:outerShdw blurRad="38100" dist="38100" dir="2700000" algn="tl">
                    <a:srgbClr val="000000">
                      <a:alpha val="43137"/>
                    </a:srgbClr>
                  </a:outerShdw>
                </a:effectLst>
              </a:rPr>
            </a:br>
            <a:r>
              <a:rPr lang="en-US" sz="3200" b="1" dirty="0" smtClean="0">
                <a:solidFill>
                  <a:srgbClr val="002060"/>
                </a:solidFill>
              </a:rPr>
              <a:t/>
            </a:r>
            <a:br>
              <a:rPr lang="en-US" sz="3200" b="1" dirty="0" smtClean="0">
                <a:solidFill>
                  <a:srgbClr val="002060"/>
                </a:solidFill>
              </a:rPr>
            </a:br>
            <a:endParaRPr lang="en-US" sz="3200" b="1" dirty="0">
              <a:solidFill>
                <a:srgbClr val="002060"/>
              </a:solidFill>
              <a:effectLst>
                <a:outerShdw blurRad="38100" dist="38100" dir="2700000" algn="tl">
                  <a:srgbClr val="000000">
                    <a:alpha val="43137"/>
                  </a:srgbClr>
                </a:outerShdw>
              </a:effectLst>
            </a:endParaRPr>
          </a:p>
        </p:txBody>
      </p:sp>
      <p:pic>
        <p:nvPicPr>
          <p:cNvPr id="9" name="Picture 8" descr="flight-safety-logo"/>
          <p:cNvPicPr/>
          <p:nvPr/>
        </p:nvPicPr>
        <p:blipFill>
          <a:blip r:embed="rId2">
            <a:extLst>
              <a:ext uri="{28A0092B-C50C-407E-A947-70E740481C1C}">
                <a14:useLocalDpi xmlns:a14="http://schemas.microsoft.com/office/drawing/2010/main" val="0"/>
              </a:ext>
            </a:extLst>
          </a:blip>
          <a:srcRect/>
          <a:stretch>
            <a:fillRect/>
          </a:stretch>
        </p:blipFill>
        <p:spPr bwMode="auto">
          <a:xfrm>
            <a:off x="501650" y="209955"/>
            <a:ext cx="2044700" cy="830580"/>
          </a:xfrm>
          <a:prstGeom prst="rect">
            <a:avLst/>
          </a:prstGeom>
          <a:noFill/>
          <a:ln>
            <a:noFill/>
          </a:ln>
        </p:spPr>
      </p:pic>
      <p:pic>
        <p:nvPicPr>
          <p:cNvPr id="10" name="Picture 9" descr="logo eateo email"/>
          <p:cNvPicPr/>
          <p:nvPr/>
        </p:nvPicPr>
        <p:blipFill>
          <a:blip r:embed="rId3">
            <a:extLst>
              <a:ext uri="{28A0092B-C50C-407E-A947-70E740481C1C}">
                <a14:useLocalDpi xmlns:a14="http://schemas.microsoft.com/office/drawing/2010/main" val="0"/>
              </a:ext>
            </a:extLst>
          </a:blip>
          <a:srcRect/>
          <a:stretch>
            <a:fillRect/>
          </a:stretch>
        </p:blipFill>
        <p:spPr bwMode="auto">
          <a:xfrm>
            <a:off x="9324398" y="270598"/>
            <a:ext cx="2317750" cy="971550"/>
          </a:xfrm>
          <a:prstGeom prst="rect">
            <a:avLst/>
          </a:prstGeom>
          <a:noFill/>
          <a:ln>
            <a:noFill/>
          </a:ln>
        </p:spPr>
      </p:pic>
    </p:spTree>
    <p:extLst>
      <p:ext uri="{BB962C8B-B14F-4D97-AF65-F5344CB8AC3E}">
        <p14:creationId xmlns:p14="http://schemas.microsoft.com/office/powerpoint/2010/main" val="2803032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1394691" y="1040535"/>
            <a:ext cx="9744364" cy="4963102"/>
          </a:xfrm>
        </p:spPr>
        <p:txBody>
          <a:bodyPr>
            <a:noAutofit/>
          </a:bodyPr>
          <a:lstStyle/>
          <a:p>
            <a:r>
              <a:rPr lang="en-US" sz="3200" b="1" dirty="0" smtClean="0">
                <a:solidFill>
                  <a:srgbClr val="C00000"/>
                </a:solidFill>
                <a:effectLst>
                  <a:outerShdw blurRad="38100" dist="38100" dir="2700000" algn="tl">
                    <a:srgbClr val="000000">
                      <a:alpha val="43137"/>
                    </a:srgbClr>
                  </a:outerShdw>
                </a:effectLst>
              </a:rPr>
              <a:t>../..PANEL DISCUSSION</a:t>
            </a:r>
            <a:br>
              <a:rPr lang="en-US" sz="3200" b="1" dirty="0" smtClean="0">
                <a:solidFill>
                  <a:srgbClr val="C00000"/>
                </a:solidFill>
                <a:effectLst>
                  <a:outerShdw blurRad="38100" dist="38100" dir="2700000" algn="tl">
                    <a:srgbClr val="000000">
                      <a:alpha val="43137"/>
                    </a:srgbClr>
                  </a:outerShdw>
                </a:effectLst>
              </a:rPr>
            </a:br>
            <a:r>
              <a:rPr lang="en-US" sz="3200" b="1" dirty="0" smtClean="0">
                <a:solidFill>
                  <a:srgbClr val="C00000"/>
                </a:solidFill>
                <a:effectLst>
                  <a:outerShdw blurRad="38100" dist="38100" dir="2700000" algn="tl">
                    <a:srgbClr val="000000">
                      <a:alpha val="43137"/>
                    </a:srgbClr>
                  </a:outerShdw>
                </a:effectLst>
              </a:rPr>
              <a:t/>
            </a:r>
            <a:br>
              <a:rPr lang="en-US" sz="3200" b="1" dirty="0" smtClean="0">
                <a:solidFill>
                  <a:srgbClr val="C00000"/>
                </a:solidFill>
                <a:effectLst>
                  <a:outerShdw blurRad="38100" dist="38100" dir="2700000" algn="tl">
                    <a:srgbClr val="000000">
                      <a:alpha val="43137"/>
                    </a:srgbClr>
                  </a:outerShdw>
                </a:effectLst>
              </a:rPr>
            </a:br>
            <a:r>
              <a:rPr lang="en-US" sz="3200" b="1" dirty="0" smtClean="0">
                <a:solidFill>
                  <a:srgbClr val="002060"/>
                </a:solidFill>
              </a:rPr>
              <a:t>	</a:t>
            </a:r>
            <a:r>
              <a:rPr lang="en-US" sz="2800" b="1" dirty="0" smtClean="0">
                <a:solidFill>
                  <a:srgbClr val="002060"/>
                </a:solidFill>
              </a:rPr>
              <a:t>It was proven that in facing the COVID 19 crisis, several players outside the air transport sector, needed to be involved . </a:t>
            </a:r>
            <a:r>
              <a:rPr lang="en-US" sz="2800" b="1" dirty="0" err="1">
                <a:solidFill>
                  <a:srgbClr val="002060"/>
                </a:solidFill>
              </a:rPr>
              <a:t>e</a:t>
            </a:r>
            <a:r>
              <a:rPr lang="en-US" sz="2800" b="1" dirty="0" err="1" smtClean="0">
                <a:solidFill>
                  <a:srgbClr val="002060"/>
                </a:solidFill>
              </a:rPr>
              <a:t>.g</a:t>
            </a:r>
            <a:r>
              <a:rPr lang="en-US" sz="2800" b="1" dirty="0" smtClean="0">
                <a:solidFill>
                  <a:srgbClr val="002060"/>
                </a:solidFill>
              </a:rPr>
              <a:t> Ministry of Health, Experts on pandemics, </a:t>
            </a:r>
            <a:r>
              <a:rPr lang="en-US" sz="2800" b="1" dirty="0" err="1" smtClean="0">
                <a:solidFill>
                  <a:srgbClr val="002060"/>
                </a:solidFill>
              </a:rPr>
              <a:t>e.t.c</a:t>
            </a:r>
            <a:r>
              <a:rPr lang="en-US" sz="2800" b="1" dirty="0" smtClean="0">
                <a:solidFill>
                  <a:srgbClr val="002060"/>
                </a:solidFill>
              </a:rPr>
              <a:t>.</a:t>
            </a:r>
            <a:br>
              <a:rPr lang="en-US" sz="2800" b="1" dirty="0" smtClean="0">
                <a:solidFill>
                  <a:srgbClr val="002060"/>
                </a:solidFill>
              </a:rPr>
            </a:br>
            <a:r>
              <a:rPr lang="en-US" sz="3200" b="1" dirty="0" smtClean="0">
                <a:solidFill>
                  <a:srgbClr val="002060"/>
                </a:solidFill>
              </a:rPr>
              <a:t/>
            </a:r>
            <a:br>
              <a:rPr lang="en-US" sz="3200" b="1" dirty="0" smtClean="0">
                <a:solidFill>
                  <a:srgbClr val="002060"/>
                </a:solidFill>
              </a:rPr>
            </a:br>
            <a:r>
              <a:rPr lang="en-US" sz="3200" b="1" dirty="0" smtClean="0">
                <a:solidFill>
                  <a:srgbClr val="002060"/>
                </a:solidFill>
              </a:rPr>
              <a:t/>
            </a:r>
            <a:br>
              <a:rPr lang="en-US" sz="3200" b="1" dirty="0" smtClean="0">
                <a:solidFill>
                  <a:srgbClr val="002060"/>
                </a:solidFill>
              </a:rPr>
            </a:br>
            <a:r>
              <a:rPr lang="en-US" sz="3200" b="1" dirty="0" smtClean="0">
                <a:solidFill>
                  <a:srgbClr val="C00000"/>
                </a:solidFill>
                <a:effectLst>
                  <a:outerShdw blurRad="38100" dist="38100" dir="2700000" algn="tl">
                    <a:srgbClr val="000000">
                      <a:alpha val="43137"/>
                    </a:srgbClr>
                  </a:outerShdw>
                </a:effectLst>
              </a:rPr>
              <a:t>Question 2 : Given the importance of training in facing such crisis,  how can persons outside the air transport sector be trained ? </a:t>
            </a:r>
            <a:br>
              <a:rPr lang="en-US" sz="3200" b="1" dirty="0" smtClean="0">
                <a:solidFill>
                  <a:srgbClr val="C00000"/>
                </a:solidFill>
                <a:effectLst>
                  <a:outerShdw blurRad="38100" dist="38100" dir="2700000" algn="tl">
                    <a:srgbClr val="000000">
                      <a:alpha val="43137"/>
                    </a:srgbClr>
                  </a:outerShdw>
                </a:effectLst>
              </a:rPr>
            </a:br>
            <a:endParaRPr lang="en-US" sz="3200" b="1" dirty="0">
              <a:solidFill>
                <a:srgbClr val="002060"/>
              </a:solidFill>
              <a:effectLst>
                <a:outerShdw blurRad="38100" dist="38100" dir="2700000" algn="tl">
                  <a:srgbClr val="000000">
                    <a:alpha val="43137"/>
                  </a:srgbClr>
                </a:outerShdw>
              </a:effectLst>
            </a:endParaRPr>
          </a:p>
        </p:txBody>
      </p:sp>
      <p:pic>
        <p:nvPicPr>
          <p:cNvPr id="9" name="Picture 8" descr="flight-safety-logo"/>
          <p:cNvPicPr/>
          <p:nvPr/>
        </p:nvPicPr>
        <p:blipFill>
          <a:blip r:embed="rId2">
            <a:extLst>
              <a:ext uri="{28A0092B-C50C-407E-A947-70E740481C1C}">
                <a14:useLocalDpi xmlns:a14="http://schemas.microsoft.com/office/drawing/2010/main" val="0"/>
              </a:ext>
            </a:extLst>
          </a:blip>
          <a:srcRect/>
          <a:stretch>
            <a:fillRect/>
          </a:stretch>
        </p:blipFill>
        <p:spPr bwMode="auto">
          <a:xfrm>
            <a:off x="501650" y="209955"/>
            <a:ext cx="2044700" cy="830580"/>
          </a:xfrm>
          <a:prstGeom prst="rect">
            <a:avLst/>
          </a:prstGeom>
          <a:noFill/>
          <a:ln>
            <a:noFill/>
          </a:ln>
        </p:spPr>
      </p:pic>
      <p:pic>
        <p:nvPicPr>
          <p:cNvPr id="10" name="Picture 9" descr="logo eateo email"/>
          <p:cNvPicPr/>
          <p:nvPr/>
        </p:nvPicPr>
        <p:blipFill>
          <a:blip r:embed="rId3">
            <a:extLst>
              <a:ext uri="{28A0092B-C50C-407E-A947-70E740481C1C}">
                <a14:useLocalDpi xmlns:a14="http://schemas.microsoft.com/office/drawing/2010/main" val="0"/>
              </a:ext>
            </a:extLst>
          </a:blip>
          <a:srcRect/>
          <a:stretch>
            <a:fillRect/>
          </a:stretch>
        </p:blipFill>
        <p:spPr bwMode="auto">
          <a:xfrm>
            <a:off x="9324398" y="270598"/>
            <a:ext cx="2317750" cy="971550"/>
          </a:xfrm>
          <a:prstGeom prst="rect">
            <a:avLst/>
          </a:prstGeom>
          <a:noFill/>
          <a:ln>
            <a:noFill/>
          </a:ln>
        </p:spPr>
      </p:pic>
    </p:spTree>
    <p:extLst>
      <p:ext uri="{BB962C8B-B14F-4D97-AF65-F5344CB8AC3E}">
        <p14:creationId xmlns:p14="http://schemas.microsoft.com/office/powerpoint/2010/main" val="1795375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1339273" y="1242148"/>
            <a:ext cx="9144000" cy="5315383"/>
          </a:xfrm>
        </p:spPr>
        <p:txBody>
          <a:bodyPr>
            <a:noAutofit/>
          </a:bodyPr>
          <a:lstStyle/>
          <a:p>
            <a:r>
              <a:rPr lang="en-US" sz="3200" b="1" dirty="0" smtClean="0">
                <a:solidFill>
                  <a:srgbClr val="C00000"/>
                </a:solidFill>
                <a:effectLst>
                  <a:outerShdw blurRad="38100" dist="38100" dir="2700000" algn="tl">
                    <a:srgbClr val="000000">
                      <a:alpha val="43137"/>
                    </a:srgbClr>
                  </a:outerShdw>
                </a:effectLst>
              </a:rPr>
              <a:t>../..PANEL DISCUSSION</a:t>
            </a:r>
            <a:br>
              <a:rPr lang="en-US" sz="3200" b="1" dirty="0" smtClean="0">
                <a:solidFill>
                  <a:srgbClr val="C00000"/>
                </a:solidFill>
                <a:effectLst>
                  <a:outerShdw blurRad="38100" dist="38100" dir="2700000" algn="tl">
                    <a:srgbClr val="000000">
                      <a:alpha val="43137"/>
                    </a:srgbClr>
                  </a:outerShdw>
                </a:effectLst>
              </a:rPr>
            </a:br>
            <a:r>
              <a:rPr lang="en-US" sz="3200" b="1" dirty="0" smtClean="0">
                <a:solidFill>
                  <a:srgbClr val="002060"/>
                </a:solidFill>
              </a:rPr>
              <a:t/>
            </a:r>
            <a:br>
              <a:rPr lang="en-US" sz="3200" b="1" dirty="0" smtClean="0">
                <a:solidFill>
                  <a:srgbClr val="002060"/>
                </a:solidFill>
              </a:rPr>
            </a:br>
            <a:r>
              <a:rPr lang="en-US" sz="3200" b="1" dirty="0" smtClean="0">
                <a:solidFill>
                  <a:srgbClr val="002060"/>
                </a:solidFill>
              </a:rPr>
              <a:t>	</a:t>
            </a:r>
            <a:r>
              <a:rPr lang="en-US" sz="2800" b="1" dirty="0" smtClean="0">
                <a:solidFill>
                  <a:srgbClr val="002060"/>
                </a:solidFill>
              </a:rPr>
              <a:t>It was presented that one effective way for the air transport industry to be better prepared in facing such crises, is to have in place an effective emergency and contingency plan. </a:t>
            </a:r>
            <a:br>
              <a:rPr lang="en-US" sz="2800" b="1" dirty="0" smtClean="0">
                <a:solidFill>
                  <a:srgbClr val="002060"/>
                </a:solidFill>
              </a:rPr>
            </a:br>
            <a:r>
              <a:rPr lang="en-US" sz="2800" b="1" dirty="0" smtClean="0">
                <a:solidFill>
                  <a:srgbClr val="002060"/>
                </a:solidFill>
              </a:rPr>
              <a:t/>
            </a:r>
            <a:br>
              <a:rPr lang="en-US" sz="2800" b="1" dirty="0" smtClean="0">
                <a:solidFill>
                  <a:srgbClr val="002060"/>
                </a:solidFill>
              </a:rPr>
            </a:br>
            <a:r>
              <a:rPr lang="en-US" sz="3200" b="1" dirty="0" smtClean="0">
                <a:solidFill>
                  <a:srgbClr val="C00000"/>
                </a:solidFill>
                <a:effectLst>
                  <a:outerShdw blurRad="38100" dist="38100" dir="2700000" algn="tl">
                    <a:srgbClr val="000000">
                      <a:alpha val="43137"/>
                    </a:srgbClr>
                  </a:outerShdw>
                </a:effectLst>
              </a:rPr>
              <a:t>Question 3:  Is it realistic to have plans for any possible crisis ? </a:t>
            </a:r>
            <a:r>
              <a:rPr lang="en-US" sz="3200" b="1" dirty="0" err="1" smtClean="0">
                <a:solidFill>
                  <a:srgbClr val="C00000"/>
                </a:solidFill>
                <a:effectLst>
                  <a:outerShdw blurRad="38100" dist="38100" dir="2700000" algn="tl">
                    <a:srgbClr val="000000">
                      <a:alpha val="43137"/>
                    </a:srgbClr>
                  </a:outerShdw>
                </a:effectLst>
              </a:rPr>
              <a:t>E.g</a:t>
            </a:r>
            <a:r>
              <a:rPr lang="en-US" sz="3200" b="1" dirty="0" smtClean="0">
                <a:solidFill>
                  <a:srgbClr val="C00000"/>
                </a:solidFill>
                <a:effectLst>
                  <a:outerShdw blurRad="38100" dist="38100" dir="2700000" algn="tl">
                    <a:srgbClr val="000000">
                      <a:alpha val="43137"/>
                    </a:srgbClr>
                  </a:outerShdw>
                </a:effectLst>
              </a:rPr>
              <a:t> : pandemics, closure of airspace due to hostilities and other technical reasons, natural disasters leading to closing of airports, disruption in ATC provision, </a:t>
            </a:r>
            <a:r>
              <a:rPr lang="en-US" sz="3200" b="1" dirty="0" err="1" smtClean="0">
                <a:solidFill>
                  <a:srgbClr val="C00000"/>
                </a:solidFill>
                <a:effectLst>
                  <a:outerShdw blurRad="38100" dist="38100" dir="2700000" algn="tl">
                    <a:srgbClr val="000000">
                      <a:alpha val="43137"/>
                    </a:srgbClr>
                  </a:outerShdw>
                </a:effectLst>
              </a:rPr>
              <a:t>e.t.c</a:t>
            </a:r>
            <a:r>
              <a:rPr lang="en-US" sz="3200" b="1" dirty="0" smtClean="0">
                <a:solidFill>
                  <a:srgbClr val="C00000"/>
                </a:solidFill>
                <a:effectLst>
                  <a:outerShdw blurRad="38100" dist="38100" dir="2700000" algn="tl">
                    <a:srgbClr val="000000">
                      <a:alpha val="43137"/>
                    </a:srgbClr>
                  </a:outerShdw>
                </a:effectLst>
              </a:rPr>
              <a:t>.?</a:t>
            </a:r>
            <a:br>
              <a:rPr lang="en-US" sz="3200" b="1" dirty="0" smtClean="0">
                <a:solidFill>
                  <a:srgbClr val="C00000"/>
                </a:solidFill>
                <a:effectLst>
                  <a:outerShdw blurRad="38100" dist="38100" dir="2700000" algn="tl">
                    <a:srgbClr val="000000">
                      <a:alpha val="43137"/>
                    </a:srgbClr>
                  </a:outerShdw>
                </a:effectLst>
              </a:rPr>
            </a:br>
            <a:endParaRPr lang="en-US" sz="3200" b="1" dirty="0">
              <a:solidFill>
                <a:srgbClr val="C00000"/>
              </a:solidFill>
              <a:effectLst>
                <a:outerShdw blurRad="38100" dist="38100" dir="2700000" algn="tl">
                  <a:srgbClr val="000000">
                    <a:alpha val="43137"/>
                  </a:srgbClr>
                </a:outerShdw>
              </a:effectLst>
            </a:endParaRPr>
          </a:p>
        </p:txBody>
      </p:sp>
      <p:pic>
        <p:nvPicPr>
          <p:cNvPr id="9" name="Picture 8" descr="flight-safety-logo"/>
          <p:cNvPicPr/>
          <p:nvPr/>
        </p:nvPicPr>
        <p:blipFill>
          <a:blip r:embed="rId2">
            <a:extLst>
              <a:ext uri="{28A0092B-C50C-407E-A947-70E740481C1C}">
                <a14:useLocalDpi xmlns:a14="http://schemas.microsoft.com/office/drawing/2010/main" val="0"/>
              </a:ext>
            </a:extLst>
          </a:blip>
          <a:srcRect/>
          <a:stretch>
            <a:fillRect/>
          </a:stretch>
        </p:blipFill>
        <p:spPr bwMode="auto">
          <a:xfrm>
            <a:off x="501650" y="209955"/>
            <a:ext cx="2044700" cy="830580"/>
          </a:xfrm>
          <a:prstGeom prst="rect">
            <a:avLst/>
          </a:prstGeom>
          <a:noFill/>
          <a:ln>
            <a:noFill/>
          </a:ln>
        </p:spPr>
      </p:pic>
      <p:pic>
        <p:nvPicPr>
          <p:cNvPr id="10" name="Picture 9" descr="logo eateo email"/>
          <p:cNvPicPr/>
          <p:nvPr/>
        </p:nvPicPr>
        <p:blipFill>
          <a:blip r:embed="rId3">
            <a:extLst>
              <a:ext uri="{28A0092B-C50C-407E-A947-70E740481C1C}">
                <a14:useLocalDpi xmlns:a14="http://schemas.microsoft.com/office/drawing/2010/main" val="0"/>
              </a:ext>
            </a:extLst>
          </a:blip>
          <a:srcRect/>
          <a:stretch>
            <a:fillRect/>
          </a:stretch>
        </p:blipFill>
        <p:spPr bwMode="auto">
          <a:xfrm>
            <a:off x="9324398" y="270598"/>
            <a:ext cx="2317750" cy="971550"/>
          </a:xfrm>
          <a:prstGeom prst="rect">
            <a:avLst/>
          </a:prstGeom>
          <a:noFill/>
          <a:ln>
            <a:noFill/>
          </a:ln>
        </p:spPr>
      </p:pic>
    </p:spTree>
    <p:extLst>
      <p:ext uri="{BB962C8B-B14F-4D97-AF65-F5344CB8AC3E}">
        <p14:creationId xmlns:p14="http://schemas.microsoft.com/office/powerpoint/2010/main" val="712380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1339273" y="711200"/>
            <a:ext cx="9144000" cy="5809673"/>
          </a:xfrm>
        </p:spPr>
        <p:txBody>
          <a:bodyPr>
            <a:noAutofit/>
          </a:bodyPr>
          <a:lstStyle/>
          <a:p>
            <a:r>
              <a:rPr lang="en-US" sz="3200" b="1" dirty="0" smtClean="0">
                <a:solidFill>
                  <a:srgbClr val="C00000"/>
                </a:solidFill>
                <a:effectLst>
                  <a:outerShdw blurRad="38100" dist="38100" dir="2700000" algn="tl">
                    <a:srgbClr val="000000">
                      <a:alpha val="43137"/>
                    </a:srgbClr>
                  </a:outerShdw>
                </a:effectLst>
              </a:rPr>
              <a:t>../..PANEL DISCUSSION</a:t>
            </a:r>
            <a:br>
              <a:rPr lang="en-US" sz="3200" b="1" dirty="0" smtClean="0">
                <a:solidFill>
                  <a:srgbClr val="C00000"/>
                </a:solidFill>
                <a:effectLst>
                  <a:outerShdw blurRad="38100" dist="38100" dir="2700000" algn="tl">
                    <a:srgbClr val="000000">
                      <a:alpha val="43137"/>
                    </a:srgbClr>
                  </a:outerShdw>
                </a:effectLst>
              </a:rPr>
            </a:br>
            <a:r>
              <a:rPr lang="en-US" sz="3200" b="1" dirty="0" smtClean="0">
                <a:solidFill>
                  <a:srgbClr val="C00000"/>
                </a:solidFill>
                <a:effectLst>
                  <a:outerShdw blurRad="38100" dist="38100" dir="2700000" algn="tl">
                    <a:srgbClr val="000000">
                      <a:alpha val="43137"/>
                    </a:srgbClr>
                  </a:outerShdw>
                </a:effectLst>
              </a:rPr>
              <a:t/>
            </a:r>
            <a:br>
              <a:rPr lang="en-US" sz="3200" b="1" dirty="0" smtClean="0">
                <a:solidFill>
                  <a:srgbClr val="C00000"/>
                </a:solidFill>
                <a:effectLst>
                  <a:outerShdw blurRad="38100" dist="38100" dir="2700000" algn="tl">
                    <a:srgbClr val="000000">
                      <a:alpha val="43137"/>
                    </a:srgbClr>
                  </a:outerShdw>
                </a:effectLst>
              </a:rPr>
            </a:br>
            <a:r>
              <a:rPr lang="en-US" sz="3200" b="1" dirty="0" smtClean="0">
                <a:solidFill>
                  <a:srgbClr val="002060"/>
                </a:solidFill>
                <a:effectLst>
                  <a:outerShdw blurRad="38100" dist="38100" dir="2700000" algn="tl">
                    <a:srgbClr val="000000">
                      <a:alpha val="43137"/>
                    </a:srgbClr>
                  </a:outerShdw>
                </a:effectLst>
              </a:rPr>
              <a:t>Pandemic Covid-19 Airliners’ manpower planning and operations were affected in the last two years.</a:t>
            </a:r>
            <a:br>
              <a:rPr lang="en-US" sz="3200" b="1" dirty="0" smtClean="0">
                <a:solidFill>
                  <a:srgbClr val="002060"/>
                </a:solidFill>
                <a:effectLst>
                  <a:outerShdw blurRad="38100" dist="38100" dir="2700000" algn="tl">
                    <a:srgbClr val="000000">
                      <a:alpha val="43137"/>
                    </a:srgbClr>
                  </a:outerShdw>
                </a:effectLst>
              </a:rPr>
            </a:br>
            <a:r>
              <a:rPr lang="en-US" sz="3200" b="1" dirty="0" smtClean="0">
                <a:solidFill>
                  <a:srgbClr val="002060"/>
                </a:solidFill>
                <a:effectLst>
                  <a:outerShdw blurRad="38100" dist="38100" dir="2700000" algn="tl">
                    <a:srgbClr val="000000">
                      <a:alpha val="43137"/>
                    </a:srgbClr>
                  </a:outerShdw>
                </a:effectLst>
              </a:rPr>
              <a:t/>
            </a:r>
            <a:br>
              <a:rPr lang="en-US" sz="3200" b="1" dirty="0" smtClean="0">
                <a:solidFill>
                  <a:srgbClr val="002060"/>
                </a:solidFill>
                <a:effectLst>
                  <a:outerShdw blurRad="38100" dist="38100" dir="2700000" algn="tl">
                    <a:srgbClr val="000000">
                      <a:alpha val="43137"/>
                    </a:srgbClr>
                  </a:outerShdw>
                </a:effectLst>
              </a:rPr>
            </a:br>
            <a:r>
              <a:rPr lang="en-US" sz="3200" b="1" dirty="0" smtClean="0">
                <a:solidFill>
                  <a:srgbClr val="C00000"/>
                </a:solidFill>
                <a:effectLst>
                  <a:outerShdw blurRad="38100" dist="38100" dir="2700000" algn="tl">
                    <a:srgbClr val="000000">
                      <a:alpha val="43137"/>
                    </a:srgbClr>
                  </a:outerShdw>
                </a:effectLst>
              </a:rPr>
              <a:t>Question 4a: How efficient was airline management during the pandemic?</a:t>
            </a:r>
            <a:br>
              <a:rPr lang="en-US" sz="3200" b="1" dirty="0" smtClean="0">
                <a:solidFill>
                  <a:srgbClr val="C00000"/>
                </a:solidFill>
                <a:effectLst>
                  <a:outerShdw blurRad="38100" dist="38100" dir="2700000" algn="tl">
                    <a:srgbClr val="000000">
                      <a:alpha val="43137"/>
                    </a:srgbClr>
                  </a:outerShdw>
                </a:effectLst>
              </a:rPr>
            </a:br>
            <a:r>
              <a:rPr lang="en-US" sz="3200" b="1" dirty="0" smtClean="0">
                <a:solidFill>
                  <a:srgbClr val="C00000"/>
                </a:solidFill>
                <a:effectLst>
                  <a:outerShdw blurRad="38100" dist="38100" dir="2700000" algn="tl">
                    <a:srgbClr val="000000">
                      <a:alpha val="43137"/>
                    </a:srgbClr>
                  </a:outerShdw>
                </a:effectLst>
              </a:rPr>
              <a:t>Question 4b: Do we have to reconsider the airliner's post holders' qualifications? Has it required managerial training?</a:t>
            </a:r>
            <a:br>
              <a:rPr lang="en-US" sz="3200" b="1" dirty="0" smtClean="0">
                <a:solidFill>
                  <a:srgbClr val="C00000"/>
                </a:solidFill>
                <a:effectLst>
                  <a:outerShdw blurRad="38100" dist="38100" dir="2700000" algn="tl">
                    <a:srgbClr val="000000">
                      <a:alpha val="43137"/>
                    </a:srgbClr>
                  </a:outerShdw>
                </a:effectLst>
              </a:rPr>
            </a:br>
            <a:r>
              <a:rPr lang="en-US" sz="3200" b="1" dirty="0" smtClean="0">
                <a:solidFill>
                  <a:srgbClr val="002060"/>
                </a:solidFill>
              </a:rPr>
              <a:t/>
            </a:r>
            <a:br>
              <a:rPr lang="en-US" sz="3200" b="1" dirty="0" smtClean="0">
                <a:solidFill>
                  <a:srgbClr val="002060"/>
                </a:solidFill>
              </a:rPr>
            </a:br>
            <a:r>
              <a:rPr lang="en-US" sz="3200" b="1" dirty="0" smtClean="0">
                <a:solidFill>
                  <a:srgbClr val="002060"/>
                </a:solidFill>
              </a:rPr>
              <a:t>	</a:t>
            </a:r>
            <a:endParaRPr lang="en-US" sz="3200" b="1" dirty="0">
              <a:solidFill>
                <a:srgbClr val="C00000"/>
              </a:solidFill>
              <a:effectLst>
                <a:outerShdw blurRad="38100" dist="38100" dir="2700000" algn="tl">
                  <a:srgbClr val="000000">
                    <a:alpha val="43137"/>
                  </a:srgbClr>
                </a:outerShdw>
              </a:effectLst>
            </a:endParaRPr>
          </a:p>
        </p:txBody>
      </p:sp>
      <p:pic>
        <p:nvPicPr>
          <p:cNvPr id="9" name="Picture 8" descr="flight-safety-logo"/>
          <p:cNvPicPr/>
          <p:nvPr/>
        </p:nvPicPr>
        <p:blipFill>
          <a:blip r:embed="rId2">
            <a:extLst>
              <a:ext uri="{28A0092B-C50C-407E-A947-70E740481C1C}">
                <a14:useLocalDpi xmlns:a14="http://schemas.microsoft.com/office/drawing/2010/main" val="0"/>
              </a:ext>
            </a:extLst>
          </a:blip>
          <a:srcRect/>
          <a:stretch>
            <a:fillRect/>
          </a:stretch>
        </p:blipFill>
        <p:spPr bwMode="auto">
          <a:xfrm>
            <a:off x="501650" y="209955"/>
            <a:ext cx="2044700" cy="830580"/>
          </a:xfrm>
          <a:prstGeom prst="rect">
            <a:avLst/>
          </a:prstGeom>
          <a:noFill/>
          <a:ln>
            <a:noFill/>
          </a:ln>
        </p:spPr>
      </p:pic>
      <p:pic>
        <p:nvPicPr>
          <p:cNvPr id="10" name="Picture 9" descr="logo eateo email"/>
          <p:cNvPicPr/>
          <p:nvPr/>
        </p:nvPicPr>
        <p:blipFill>
          <a:blip r:embed="rId3">
            <a:extLst>
              <a:ext uri="{28A0092B-C50C-407E-A947-70E740481C1C}">
                <a14:useLocalDpi xmlns:a14="http://schemas.microsoft.com/office/drawing/2010/main" val="0"/>
              </a:ext>
            </a:extLst>
          </a:blip>
          <a:srcRect/>
          <a:stretch>
            <a:fillRect/>
          </a:stretch>
        </p:blipFill>
        <p:spPr bwMode="auto">
          <a:xfrm>
            <a:off x="9324398" y="270598"/>
            <a:ext cx="2317750" cy="971550"/>
          </a:xfrm>
          <a:prstGeom prst="rect">
            <a:avLst/>
          </a:prstGeom>
          <a:noFill/>
          <a:ln>
            <a:noFill/>
          </a:ln>
        </p:spPr>
      </p:pic>
    </p:spTree>
    <p:extLst>
      <p:ext uri="{BB962C8B-B14F-4D97-AF65-F5344CB8AC3E}">
        <p14:creationId xmlns:p14="http://schemas.microsoft.com/office/powerpoint/2010/main" val="938953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1348510" y="2004291"/>
            <a:ext cx="9144000" cy="3749964"/>
          </a:xfrm>
        </p:spPr>
        <p:txBody>
          <a:bodyPr>
            <a:noAutofit/>
          </a:bodyPr>
          <a:lstStyle/>
          <a:p>
            <a:r>
              <a:rPr lang="en-US" sz="3200" b="1" dirty="0" smtClean="0">
                <a:solidFill>
                  <a:srgbClr val="C00000"/>
                </a:solidFill>
                <a:effectLst>
                  <a:outerShdw blurRad="38100" dist="38100" dir="2700000" algn="tl">
                    <a:srgbClr val="000000">
                      <a:alpha val="43137"/>
                    </a:srgbClr>
                  </a:outerShdw>
                </a:effectLst>
              </a:rPr>
              <a:t/>
            </a:r>
            <a:br>
              <a:rPr lang="en-US" sz="3200" b="1" dirty="0" smtClean="0">
                <a:solidFill>
                  <a:srgbClr val="C00000"/>
                </a:solidFill>
                <a:effectLst>
                  <a:outerShdw blurRad="38100" dist="38100" dir="2700000" algn="tl">
                    <a:srgbClr val="000000">
                      <a:alpha val="43137"/>
                    </a:srgbClr>
                  </a:outerShdw>
                </a:effectLst>
              </a:rPr>
            </a:br>
            <a:r>
              <a:rPr lang="en-US" sz="3200" b="1" dirty="0" smtClean="0">
                <a:solidFill>
                  <a:srgbClr val="C00000"/>
                </a:solidFill>
                <a:effectLst>
                  <a:outerShdw blurRad="38100" dist="38100" dir="2700000" algn="tl">
                    <a:srgbClr val="000000">
                      <a:alpha val="43137"/>
                    </a:srgbClr>
                  </a:outerShdw>
                </a:effectLst>
              </a:rPr>
              <a:t>PANEL DISCUSSION</a:t>
            </a:r>
            <a:br>
              <a:rPr lang="en-US" sz="3200" b="1" dirty="0" smtClean="0">
                <a:solidFill>
                  <a:srgbClr val="C00000"/>
                </a:solidFill>
                <a:effectLst>
                  <a:outerShdw blurRad="38100" dist="38100" dir="2700000" algn="tl">
                    <a:srgbClr val="000000">
                      <a:alpha val="43137"/>
                    </a:srgbClr>
                  </a:outerShdw>
                </a:effectLst>
              </a:rPr>
            </a:br>
            <a:r>
              <a:rPr lang="en-US" sz="3200" b="1" dirty="0">
                <a:solidFill>
                  <a:srgbClr val="C00000"/>
                </a:solidFill>
                <a:effectLst>
                  <a:outerShdw blurRad="38100" dist="38100" dir="2700000" algn="tl">
                    <a:srgbClr val="000000">
                      <a:alpha val="43137"/>
                    </a:srgbClr>
                  </a:outerShdw>
                </a:effectLst>
              </a:rPr>
              <a:t/>
            </a:r>
            <a:br>
              <a:rPr lang="en-US" sz="3200" b="1" dirty="0">
                <a:solidFill>
                  <a:srgbClr val="C00000"/>
                </a:solidFill>
                <a:effectLst>
                  <a:outerShdw blurRad="38100" dist="38100" dir="2700000" algn="tl">
                    <a:srgbClr val="000000">
                      <a:alpha val="43137"/>
                    </a:srgbClr>
                  </a:outerShdw>
                </a:effectLst>
              </a:rPr>
            </a:br>
            <a:r>
              <a:rPr lang="en-US" sz="4400" b="1" dirty="0" smtClean="0">
                <a:solidFill>
                  <a:srgbClr val="002060"/>
                </a:solidFill>
                <a:effectLst>
                  <a:outerShdw blurRad="38100" dist="38100" dir="2700000" algn="tl">
                    <a:srgbClr val="000000">
                      <a:alpha val="43137"/>
                    </a:srgbClr>
                  </a:outerShdw>
                </a:effectLst>
              </a:rPr>
              <a:t>Thank you for your attention</a:t>
            </a:r>
            <a:br>
              <a:rPr lang="en-US" sz="4400" b="1" dirty="0" smtClean="0">
                <a:solidFill>
                  <a:srgbClr val="002060"/>
                </a:solidFill>
                <a:effectLst>
                  <a:outerShdw blurRad="38100" dist="38100" dir="2700000" algn="tl">
                    <a:srgbClr val="000000">
                      <a:alpha val="43137"/>
                    </a:srgbClr>
                  </a:outerShdw>
                </a:effectLst>
              </a:rPr>
            </a:br>
            <a:r>
              <a:rPr lang="en-US" sz="4400" b="1" dirty="0" smtClean="0">
                <a:solidFill>
                  <a:srgbClr val="002060"/>
                </a:solidFill>
                <a:effectLst>
                  <a:outerShdw blurRad="38100" dist="38100" dir="2700000" algn="tl">
                    <a:srgbClr val="000000">
                      <a:alpha val="43137"/>
                    </a:srgbClr>
                  </a:outerShdw>
                </a:effectLst>
              </a:rPr>
              <a:t/>
            </a:r>
            <a:br>
              <a:rPr lang="en-US" sz="4400" b="1" dirty="0" smtClean="0">
                <a:solidFill>
                  <a:srgbClr val="002060"/>
                </a:solidFill>
                <a:effectLst>
                  <a:outerShdw blurRad="38100" dist="38100" dir="2700000" algn="tl">
                    <a:srgbClr val="000000">
                      <a:alpha val="43137"/>
                    </a:srgbClr>
                  </a:outerShdw>
                </a:effectLst>
              </a:rPr>
            </a:br>
            <a:r>
              <a:rPr lang="en-US" sz="3200" b="1" dirty="0" smtClean="0">
                <a:solidFill>
                  <a:srgbClr val="002060"/>
                </a:solidFill>
              </a:rPr>
              <a:t/>
            </a:r>
            <a:br>
              <a:rPr lang="en-US" sz="3200" b="1" dirty="0" smtClean="0">
                <a:solidFill>
                  <a:srgbClr val="002060"/>
                </a:solidFill>
              </a:rPr>
            </a:br>
            <a:r>
              <a:rPr lang="en-US" sz="3200" b="1" dirty="0" smtClean="0">
                <a:solidFill>
                  <a:srgbClr val="002060"/>
                </a:solidFill>
              </a:rPr>
              <a:t>	</a:t>
            </a:r>
            <a:endParaRPr lang="en-US" sz="3200" b="1" dirty="0">
              <a:solidFill>
                <a:srgbClr val="C00000"/>
              </a:solidFill>
              <a:effectLst>
                <a:outerShdw blurRad="38100" dist="38100" dir="2700000" algn="tl">
                  <a:srgbClr val="000000">
                    <a:alpha val="43137"/>
                  </a:srgbClr>
                </a:outerShdw>
              </a:effectLst>
            </a:endParaRPr>
          </a:p>
        </p:txBody>
      </p:sp>
      <p:pic>
        <p:nvPicPr>
          <p:cNvPr id="9" name="Picture 8" descr="flight-safety-logo"/>
          <p:cNvPicPr/>
          <p:nvPr/>
        </p:nvPicPr>
        <p:blipFill>
          <a:blip r:embed="rId2">
            <a:extLst>
              <a:ext uri="{28A0092B-C50C-407E-A947-70E740481C1C}">
                <a14:useLocalDpi xmlns:a14="http://schemas.microsoft.com/office/drawing/2010/main" val="0"/>
              </a:ext>
            </a:extLst>
          </a:blip>
          <a:srcRect/>
          <a:stretch>
            <a:fillRect/>
          </a:stretch>
        </p:blipFill>
        <p:spPr bwMode="auto">
          <a:xfrm>
            <a:off x="824923" y="671773"/>
            <a:ext cx="2044700" cy="830580"/>
          </a:xfrm>
          <a:prstGeom prst="rect">
            <a:avLst/>
          </a:prstGeom>
          <a:noFill/>
          <a:ln>
            <a:noFill/>
          </a:ln>
        </p:spPr>
      </p:pic>
      <p:pic>
        <p:nvPicPr>
          <p:cNvPr id="10" name="Picture 9" descr="logo eateo email"/>
          <p:cNvPicPr/>
          <p:nvPr/>
        </p:nvPicPr>
        <p:blipFill>
          <a:blip r:embed="rId3">
            <a:extLst>
              <a:ext uri="{28A0092B-C50C-407E-A947-70E740481C1C}">
                <a14:useLocalDpi xmlns:a14="http://schemas.microsoft.com/office/drawing/2010/main" val="0"/>
              </a:ext>
            </a:extLst>
          </a:blip>
          <a:srcRect/>
          <a:stretch>
            <a:fillRect/>
          </a:stretch>
        </p:blipFill>
        <p:spPr bwMode="auto">
          <a:xfrm>
            <a:off x="9453708" y="601288"/>
            <a:ext cx="2317750" cy="971550"/>
          </a:xfrm>
          <a:prstGeom prst="rect">
            <a:avLst/>
          </a:prstGeom>
          <a:noFill/>
          <a:ln>
            <a:noFill/>
          </a:ln>
        </p:spPr>
      </p:pic>
    </p:spTree>
    <p:extLst>
      <p:ext uri="{BB962C8B-B14F-4D97-AF65-F5344CB8AC3E}">
        <p14:creationId xmlns:p14="http://schemas.microsoft.com/office/powerpoint/2010/main" val="13208534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18</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INTERNATIONAL AVIATION CONFERENCE – 14 June 2022 – Nicosia – CYPRUS  THE IMPACT OF COVID 19 ON AIR TRANSPORT / LESSONS LEARNED / PREPARING FOR FUTURE CRISES  PANEL DISCUSSION - QUESTIONS</vt:lpstr>
      <vt:lpstr>PANEL DISCUSSION  CO-ORDINATOR  Nicolas Lyrakides – FSF-MED  PANELISTS      •Kobi Jussman - IATA,  •Paula de Almeida and Eric Schoonderwoerd – JAA TO •Dr Tassos Plioutsias - Coventry University </vt:lpstr>
      <vt:lpstr>../..PANEL DISCUSSION  The COVID19 pandemic led to tremendous loss of revenues for airlines .   Question 1: What should be the role of States in supporting air transport stakeholders in times of severe crises like the one of COVID 19 ?  </vt:lpstr>
      <vt:lpstr>../..PANEL DISCUSSION   It was proven that in facing the COVID 19 crisis, several players outside the air transport sector, needed to be involved . e.g Ministry of Health, Experts on pandemics, e.t.c.   Question 2 : Given the importance of training in facing such crisis,  how can persons outside the air transport sector be trained ?  </vt:lpstr>
      <vt:lpstr>../..PANEL DISCUSSION   It was presented that one effective way for the air transport industry to be better prepared in facing such crises, is to have in place an effective emergency and contingency plan.   Question 3:  Is it realistic to have plans for any possible crisis ? E.g : pandemics, closure of airspace due to hostilities and other technical reasons, natural disasters leading to closing of airports, disruption in ATC provision, e.t.c.? </vt:lpstr>
      <vt:lpstr>../..PANEL DISCUSSION  Pandemic Covid-19 Airliners’ manpower planning and operations were affected in the last two years.  Question 4a: How efficient was airline management during the pandemic? Question 4b: Do we have to reconsider the airliner's post holders' qualifications? Has it required managerial training?   </vt:lpstr>
      <vt:lpstr> PANEL DISCUSSION  Thank you for your attention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AVIATION CONFERENCE – 14 June 2022 – Nicosia – CYPRUS  THE IMPACT OF COVID 19 ON AIR TRANSPORT / LESSONS LEARNED / PREPARING FOR FUTURE CRISES”  PANEL DISCUSSION</dc:title>
  <dc:creator>Nicolas Lyrakides</dc:creator>
  <cp:lastModifiedBy>Nicolas Lyrakides</cp:lastModifiedBy>
  <cp:revision>6</cp:revision>
  <dcterms:created xsi:type="dcterms:W3CDTF">2022-06-13T19:57:32Z</dcterms:created>
  <dcterms:modified xsi:type="dcterms:W3CDTF">2022-06-14T11:53:36Z</dcterms:modified>
</cp:coreProperties>
</file>